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65" r:id="rId13"/>
    <p:sldId id="266" r:id="rId14"/>
    <p:sldId id="267" r:id="rId15"/>
    <p:sldId id="268" r:id="rId16"/>
    <p:sldId id="278" r:id="rId17"/>
    <p:sldId id="279" r:id="rId18"/>
    <p:sldId id="269" r:id="rId19"/>
    <p:sldId id="270" r:id="rId20"/>
    <p:sldId id="271" r:id="rId21"/>
    <p:sldId id="272" r:id="rId22"/>
    <p:sldId id="273" r:id="rId23"/>
    <p:sldId id="280" r:id="rId24"/>
    <p:sldId id="274" r:id="rId25"/>
    <p:sldId id="275" r:id="rId26"/>
    <p:sldId id="276" r:id="rId27"/>
    <p:sldId id="277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537" autoAdjust="0"/>
  </p:normalViewPr>
  <p:slideViewPr>
    <p:cSldViewPr>
      <p:cViewPr varScale="1">
        <p:scale>
          <a:sx n="65" d="100"/>
          <a:sy n="65" d="100"/>
        </p:scale>
        <p:origin x="-4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misanec.ru/wp-content/uploads/2015/04/Banja_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misanec.ru/wp-content/uploads/2015/04/Banja_1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misanec.ru/wp-content/uploads/2015/04/Clock_hunt_Old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://misanec.ru/wp-content/uploads/2015/04/Svet_2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misanec.ru/wp-content/uploads/2015/04/Optimized-IMG_8698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misanec.ru/wp-content/uploads/2015/04/Optimized-IMG_8703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Ремесла Ульяновской области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4714884"/>
            <a:ext cx="4900602" cy="1752600"/>
          </a:xfrm>
        </p:spPr>
        <p:txBody>
          <a:bodyPr/>
          <a:lstStyle/>
          <a:p>
            <a:r>
              <a:rPr lang="ru-RU" dirty="0" smtClean="0"/>
              <a:t>Итоговая презентация по проекту. Подготовила воспитатель </a:t>
            </a:r>
            <a:r>
              <a:rPr lang="ru-RU" dirty="0" err="1" smtClean="0"/>
              <a:t>Куданова</a:t>
            </a:r>
            <a:r>
              <a:rPr lang="ru-RU" dirty="0" smtClean="0"/>
              <a:t> О.В.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Новая папка\Images\P10-01-18_10.36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876"/>
            <a:ext cx="3465532" cy="2857544"/>
          </a:xfrm>
          <a:prstGeom prst="rect">
            <a:avLst/>
          </a:prstGeom>
          <a:noFill/>
        </p:spPr>
      </p:pic>
      <p:pic>
        <p:nvPicPr>
          <p:cNvPr id="1027" name="Picture 3" descr="C:\Users\Home\Desktop\Новая папка\Images\P10-01-18_10.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876"/>
            <a:ext cx="4214842" cy="3019903"/>
          </a:xfrm>
          <a:prstGeom prst="rect">
            <a:avLst/>
          </a:prstGeom>
          <a:noFill/>
        </p:spPr>
      </p:pic>
      <p:pic>
        <p:nvPicPr>
          <p:cNvPr id="1028" name="Picture 4" descr="C:\Users\Home\Desktop\Новая папка\Images\P10-01-18_10.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290"/>
            <a:ext cx="3929090" cy="3357586"/>
          </a:xfrm>
          <a:prstGeom prst="rect">
            <a:avLst/>
          </a:prstGeom>
          <a:noFill/>
        </p:spPr>
      </p:pic>
      <p:pic>
        <p:nvPicPr>
          <p:cNvPr id="1029" name="Picture 5" descr="C:\Users\Home\Desktop\Новая папка\Images\P10-01-18_10.36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68" y="81275"/>
            <a:ext cx="3929122" cy="3116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me\Desktop\Новая папка\Images\P10-01-18_10.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14290"/>
            <a:ext cx="5578671" cy="3643338"/>
          </a:xfrm>
          <a:prstGeom prst="rect">
            <a:avLst/>
          </a:prstGeom>
          <a:noFill/>
        </p:spPr>
      </p:pic>
      <p:pic>
        <p:nvPicPr>
          <p:cNvPr id="2052" name="Picture 4" descr="C:\Users\Home\Desktop\Новая папка\Images\P10-01-18_10.45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5059038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77867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Резьба по дереву давно стала русским национальным ремеслом. И в нашей стране из поколения в поколение передавалось знание о нем.  В наши дни оно тоже живо. Например, в </a:t>
            </a:r>
            <a:r>
              <a:rPr lang="ru-RU" sz="2400" dirty="0" err="1" smtClean="0"/>
              <a:t>Кузоватовском</a:t>
            </a:r>
            <a:r>
              <a:rPr lang="ru-RU" sz="2400" dirty="0" smtClean="0"/>
              <a:t> районе почти два десятка резчиков по дереву создают настоящие резные произведения искусства.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Banja_2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71744"/>
            <a:ext cx="3714776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Banja_1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285992"/>
            <a:ext cx="3714776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ock_hunt_Old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0"/>
            <a:ext cx="4357686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Svet_2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42852"/>
            <a:ext cx="424785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0" y="5572125"/>
            <a:ext cx="7486650" cy="128587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Предметы, созданные Владимиром Барановым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ладимир Падеров и его крокодил. 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28628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1000108"/>
            <a:ext cx="27860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Вот  крокодил, «живущий» в </a:t>
            </a:r>
            <a:r>
              <a:rPr lang="ru-RU" sz="2400" dirty="0" err="1" smtClean="0"/>
              <a:t>Кузоватовской</a:t>
            </a:r>
            <a:r>
              <a:rPr lang="ru-RU" sz="2400" dirty="0" smtClean="0"/>
              <a:t> школе искусств. Это работа Владимира </a:t>
            </a:r>
            <a:r>
              <a:rPr lang="ru-RU" sz="2400" dirty="0" err="1" smtClean="0"/>
              <a:t>Падерова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ександр Артемьев и &quot;Емеля&quot;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643470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1500175"/>
            <a:ext cx="2714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Александр Артемьев позирует рядом со своим «Емелей», уже потрепанным временем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me\Desktop\проект\IMG_20180124_094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5156964" cy="3714776"/>
          </a:xfrm>
          <a:prstGeom prst="rect">
            <a:avLst/>
          </a:prstGeom>
          <a:noFill/>
        </p:spPr>
      </p:pic>
      <p:pic>
        <p:nvPicPr>
          <p:cNvPr id="28675" name="Picture 3" descr="C:\Users\Home\Desktop\проект\IMG_20180124_10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974262"/>
            <a:ext cx="4786314" cy="3735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ome\Desktop\проект\IMG_20180124_094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16" y="0"/>
            <a:ext cx="3857684" cy="4572032"/>
          </a:xfrm>
          <a:prstGeom prst="rect">
            <a:avLst/>
          </a:prstGeom>
          <a:noFill/>
        </p:spPr>
      </p:pic>
      <p:pic>
        <p:nvPicPr>
          <p:cNvPr id="29699" name="Picture 3" descr="C:\Users\Home\Desktop\проект\IMG_20180124_113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22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642918"/>
            <a:ext cx="70723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Современное ручное художественное ткачество основано на древнем ремесле и обладает богатыми национальными традициями. Сегодня оно являет собой органичный сплав наследия мастеров прошлого и лучших достижений современности. Для сохранения традиций народного художественного ткачества края в р. п. Карсун Ульяновской области была открыта фабрика по ткачеству ручных изделий, которая вошла в перечень предприятий народных художественных промыслов и получила статус фабрики художественного ткачества с 15 октября 1973 года. 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err="1" smtClean="0"/>
              <a:t>Карсунская</a:t>
            </a:r>
            <a:r>
              <a:rPr lang="ru-RU" sz="2700" dirty="0" smtClean="0"/>
              <a:t> фабрика художественного ткачества всегда работала в тесном контакте с НИИ художественной промышленности. Разнообразная продукция фабрики — скатерти, коврики, покрывала, накидки на кресло, салфетки, полотенца, портьеры сохраняет традиции художественного ткачества средней полосы России, которое отличается по характеру узоров от ткачества других регионов. Так, если краски северных и западных районов страны выдержаны в легких, приглушенных тонах, то колорит изделий средней полосы отличается разнообразием, контрастностью цвета и сочетаний.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ru-RU" dirty="0" smtClean="0"/>
              <a:t>Участники проекта: дети средней группы, воспитатели.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Срок реализации: </a:t>
            </a:r>
            <a:r>
              <a:rPr lang="ru-RU" dirty="0" smtClean="0"/>
              <a:t>с </a:t>
            </a:r>
            <a:r>
              <a:rPr lang="ru-RU" dirty="0" smtClean="0"/>
              <a:t>ноября </a:t>
            </a:r>
            <a:r>
              <a:rPr lang="ru-RU" dirty="0" smtClean="0"/>
              <a:t>по</a:t>
            </a:r>
            <a:r>
              <a:rPr lang="ru-RU" dirty="0" smtClean="0"/>
              <a:t> апрель2018г</a:t>
            </a:r>
            <a:r>
              <a:rPr lang="ru-RU" dirty="0" smtClean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Тип проекта: информационно – творческий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Home\Desktop\1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23348" cy="34290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821431"/>
            <a:ext cx="5393079" cy="38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7868"/>
            <a:ext cx="8501122" cy="6375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загруженно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643314"/>
            <a:ext cx="3849564" cy="2914670"/>
          </a:xfrm>
          <a:prstGeom prst="rect">
            <a:avLst/>
          </a:prstGeom>
          <a:noFill/>
        </p:spPr>
      </p:pic>
      <p:pic>
        <p:nvPicPr>
          <p:cNvPr id="3" name="Picture 2" descr="C:\Users\Home\Desktop\scrappy-quilted-patchwork-pillow---16-inch-pil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82"/>
            <a:ext cx="3500462" cy="3500462"/>
          </a:xfrm>
          <a:prstGeom prst="rect">
            <a:avLst/>
          </a:prstGeom>
          <a:noFill/>
        </p:spPr>
      </p:pic>
      <p:pic>
        <p:nvPicPr>
          <p:cNvPr id="4" name="Picture 2" descr="C:\Users\Home\Desktop\xnikitina.jpg.pagespeed.ic.GbrhWXpr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714356"/>
            <a:ext cx="3935054" cy="5892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ome\Documents\Материал с телефона\IMG_20180321_10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786214" cy="4191029"/>
          </a:xfrm>
          <a:prstGeom prst="rect">
            <a:avLst/>
          </a:prstGeom>
          <a:noFill/>
        </p:spPr>
      </p:pic>
      <p:pic>
        <p:nvPicPr>
          <p:cNvPr id="30724" name="Picture 4" descr="C:\Users\Home\Documents\Материал с телефона\IMG_20180321_102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14291"/>
            <a:ext cx="3357586" cy="3643338"/>
          </a:xfrm>
          <a:prstGeom prst="rect">
            <a:avLst/>
          </a:prstGeom>
          <a:noFill/>
        </p:spPr>
      </p:pic>
      <p:pic>
        <p:nvPicPr>
          <p:cNvPr id="30725" name="Picture 5" descr="C:\Users\Home\Documents\Материал с телефона\IMG_20180321_10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929066"/>
            <a:ext cx="4071966" cy="2643206"/>
          </a:xfrm>
          <a:prstGeom prst="rect">
            <a:avLst/>
          </a:prstGeom>
          <a:noFill/>
        </p:spPr>
      </p:pic>
      <p:pic>
        <p:nvPicPr>
          <p:cNvPr id="30726" name="Picture 6" descr="C:\Users\Home\Documents\Материал с телефона\IMG_20180321_101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643314"/>
            <a:ext cx="3214692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4"/>
            <a:ext cx="6215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Положение между металлургическим Уралом и сельскохозяйственными районами юга России вызвало развитие в крае ремесел, связанных с обработкой металла. Почти в каждом селе был свой кузнец, а в ряде сел наблюдалось и скопление кузнецов (Большие Березники, </a:t>
            </a:r>
            <a:r>
              <a:rPr lang="ru-RU" sz="2800" dirty="0" err="1" smtClean="0"/>
              <a:t>Аненково</a:t>
            </a:r>
            <a:r>
              <a:rPr lang="ru-RU" sz="2800" dirty="0" smtClean="0"/>
              <a:t>, Чуфарово). 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6"/>
            <a:ext cx="38576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Ульяновске </a:t>
            </a:r>
            <a:r>
              <a:rPr lang="ru-RU" b="1" dirty="0" err="1" smtClean="0"/>
              <a:t>существуетСимбирский</a:t>
            </a:r>
            <a:r>
              <a:rPr lang="ru-RU" b="1" dirty="0" smtClean="0"/>
              <a:t> кузнечный двор "Корч"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Симбирский</a:t>
            </a:r>
            <a:r>
              <a:rPr lang="ru-RU" dirty="0" smtClean="0"/>
              <a:t> кузнечный двор "Корч" организован в 1986 г. как творческая мастерская профессиональных кузнецов-художников. Основной коллектив мастеров состоит из 5 человек. Это творческие люди, которые работают в различных направлениях и техниках, сочетая исторический опыт кузнечного искусства и современные средства отделки металлов. Художники "Корч" создают эксклюзивные изделия – от ювелирных изделий, подсвечников, фонарей, каминных наборов до оград и </a:t>
            </a:r>
            <a:r>
              <a:rPr lang="ru-RU" dirty="0" err="1" smtClean="0"/>
              <a:t>металлопластики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 descr="C:\Users\Home\Desktop\kor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0675" y="571480"/>
            <a:ext cx="4057528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во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262467" cy="3196850"/>
          </a:xfrm>
          <a:prstGeom prst="rect">
            <a:avLst/>
          </a:prstGeom>
          <a:noFill/>
        </p:spPr>
      </p:pic>
      <p:pic>
        <p:nvPicPr>
          <p:cNvPr id="3" name="Picture 2" descr="C:\Users\Home\Desktop\875a8375f91de049494d6073098e8a2f_954d7bcd60d161d142f5bcc181be7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45" y="214290"/>
            <a:ext cx="4429155" cy="3321866"/>
          </a:xfrm>
          <a:prstGeom prst="rect">
            <a:avLst/>
          </a:prstGeom>
          <a:noFill/>
        </p:spPr>
      </p:pic>
      <p:pic>
        <p:nvPicPr>
          <p:cNvPr id="4" name="Picture 2" descr="C:\Users\Home\Desktop\Ulyanovsk_wind_organ_monument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2714643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Новая папка\Images\P26-02-18_11.2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770" y="214290"/>
            <a:ext cx="6072230" cy="4286280"/>
          </a:xfrm>
          <a:prstGeom prst="rect">
            <a:avLst/>
          </a:prstGeom>
          <a:noFill/>
        </p:spPr>
      </p:pic>
      <p:pic>
        <p:nvPicPr>
          <p:cNvPr id="3075" name="Picture 3" descr="C:\Users\Home\Desktop\Новая папка\Images\P26-02-18_11.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5214942" cy="3681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Новая папка\Images\P26-02-18_11.40[2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071810"/>
            <a:ext cx="5000660" cy="3389195"/>
          </a:xfrm>
          <a:prstGeom prst="rect">
            <a:avLst/>
          </a:prstGeom>
          <a:noFill/>
        </p:spPr>
      </p:pic>
      <p:pic>
        <p:nvPicPr>
          <p:cNvPr id="4099" name="Picture 3" descr="C:\Users\Home\Desktop\Новая папка\Images\P26-02-18_11.4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054" y="285728"/>
            <a:ext cx="458438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357188"/>
            <a:ext cx="2600325" cy="5500687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 </a:t>
            </a:r>
            <a:r>
              <a:rPr lang="ru-RU" sz="2400" dirty="0" err="1" smtClean="0"/>
              <a:t>Симбирцит</a:t>
            </a:r>
            <a:r>
              <a:rPr lang="ru-RU" sz="2400" dirty="0" smtClean="0"/>
              <a:t> — камень поистине уникальный, его исключительность заключается в том, что найти его можно только в Ульяновской области. Кстати, по этой причине этот минерал и получил свое название. Прежнее имя Ульяновска — Симбирск.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Picture 2" descr="C:\Users\Home\Desktop\21330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857232"/>
            <a:ext cx="5524538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143250"/>
            <a:ext cx="9001125" cy="18573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/>
              <a:t>Актуальность темы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Родина, Отечество.…В корнях этих слов близкие каждому образы: мать и отец, родители, те, кто дает жизнь новому существу. Воспитание чувства патриотизма у дошкольников –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</a:t>
            </a:r>
            <a:br>
              <a:rPr lang="ru-RU" sz="2200" dirty="0" smtClean="0"/>
            </a:br>
            <a:r>
              <a:rPr lang="ru-RU" sz="2200" dirty="0" smtClean="0"/>
              <a:t>В последние годы идет переосмысление сущности патриотического воспитания: идея воспитания патриотизма и гражданственности, приобретая все большее общественное значение, становится задачей государственной важности. Современные исследователи в качестве основополагающего фактора интеграции социальных и педагогических условий в патриотическом и гражданском воспитании дошкольников рассматривают </a:t>
            </a:r>
            <a:r>
              <a:rPr lang="ru-RU" sz="2200" dirty="0" err="1" smtClean="0"/>
              <a:t>национально-регио-нальный</a:t>
            </a:r>
            <a:r>
              <a:rPr lang="ru-RU" sz="2200" dirty="0" smtClean="0"/>
              <a:t> </a:t>
            </a:r>
            <a:r>
              <a:rPr lang="ru-RU" sz="2200" dirty="0" smtClean="0"/>
              <a:t>компонент. При этом акцент делается на воспитание любви к родному дому, природе, культуре малой Родины.</a:t>
            </a:r>
            <a:br>
              <a:rPr lang="ru-RU" sz="2200" dirty="0" smtClean="0"/>
            </a:br>
            <a:r>
              <a:rPr lang="ru-RU" sz="2200" dirty="0" smtClean="0"/>
              <a:t>Знакомство детей с родным краем: с историко-культурными, национальными, географическими, природными особенностями формирует у них такие черты характера, которые помогут им стать патриотом и гражданином своей Родины. Ведь, яркие впечатления о родной природе, об истории родного края, полученные в детстве, нередко остаются в памяти человека на всю жизнь.          </a:t>
            </a:r>
            <a:r>
              <a:rPr lang="ru-RU" dirty="0" smtClean="0"/>
              <a:t>  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Home\Desktop\23357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0"/>
            <a:ext cx="3143240" cy="3898516"/>
          </a:xfrm>
          <a:prstGeom prst="roundRect">
            <a:avLst/>
          </a:prstGeom>
          <a:noFill/>
        </p:spPr>
      </p:pic>
      <p:pic>
        <p:nvPicPr>
          <p:cNvPr id="3" name="Picture 3" descr="C:\Users\Home\Desktop\800x600_toledo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214842" cy="3155863"/>
          </a:xfrm>
          <a:prstGeom prst="roundRect">
            <a:avLst/>
          </a:prstGeom>
          <a:noFill/>
        </p:spPr>
      </p:pic>
      <p:pic>
        <p:nvPicPr>
          <p:cNvPr id="4" name="Picture 2" descr="C:\Users\Home\Desktop\GL6Y3OxFOk7lcp9wPkE0tbHDAWnk47ynMraHH5JcW0S1atWORozdx8y5vLFEbD9Xro9DcNKi36j119NpkWiZ0w-ScVrJlvyMsKYjFCgcTz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43200"/>
            <a:ext cx="3086100" cy="4114800"/>
          </a:xfrm>
          <a:prstGeom prst="roundRect">
            <a:avLst/>
          </a:prstGeom>
          <a:noFill/>
        </p:spPr>
      </p:pic>
      <p:pic>
        <p:nvPicPr>
          <p:cNvPr id="5" name="Picture 3" descr="C:\Users\Home\Desktop\1112310234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2991" y="3714752"/>
            <a:ext cx="5131009" cy="314324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Home\Desktop\Новая папка\IMG_1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36454" cy="2786082"/>
          </a:xfrm>
          <a:prstGeom prst="roundRect">
            <a:avLst/>
          </a:prstGeom>
          <a:noFill/>
        </p:spPr>
      </p:pic>
      <p:pic>
        <p:nvPicPr>
          <p:cNvPr id="43011" name="Picture 3" descr="C:\Users\Home\Desktop\Новая папка\IMG_1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546" y="3786190"/>
            <a:ext cx="4236454" cy="2786082"/>
          </a:xfrm>
          <a:prstGeom prst="roundRect">
            <a:avLst/>
          </a:prstGeom>
          <a:noFill/>
        </p:spPr>
      </p:pic>
      <p:pic>
        <p:nvPicPr>
          <p:cNvPr id="43012" name="Picture 4" descr="C:\Users\Home\Desktop\Новая папка\IMG_1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604"/>
            <a:ext cx="4236454" cy="2786082"/>
          </a:xfrm>
          <a:prstGeom prst="roundRect">
            <a:avLst/>
          </a:prstGeom>
          <a:noFill/>
        </p:spPr>
      </p:pic>
      <p:pic>
        <p:nvPicPr>
          <p:cNvPr id="43013" name="Picture 5" descr="C:\Users\Home\Desktop\Новая папка\IMG_1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236454" cy="278608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Home\Desktop\Новая папка\IMG_1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0"/>
            <a:ext cx="4572032" cy="3559029"/>
          </a:xfrm>
          <a:prstGeom prst="roundRect">
            <a:avLst/>
          </a:prstGeom>
          <a:noFill/>
        </p:spPr>
      </p:pic>
      <p:pic>
        <p:nvPicPr>
          <p:cNvPr id="44035" name="Picture 3" descr="C:\Users\Home\Desktop\Новая папка\IMG_1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895175" cy="3032140"/>
          </a:xfrm>
          <a:prstGeom prst="roundRect">
            <a:avLst/>
          </a:prstGeom>
          <a:noFill/>
        </p:spPr>
      </p:pic>
      <p:pic>
        <p:nvPicPr>
          <p:cNvPr id="44036" name="Picture 4" descr="C:\Users\Home\Desktop\Новая папка\IMG_1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129709" cy="3214710"/>
          </a:xfrm>
          <a:prstGeom prst="roundRect">
            <a:avLst/>
          </a:prstGeom>
          <a:noFill/>
        </p:spPr>
      </p:pic>
      <p:pic>
        <p:nvPicPr>
          <p:cNvPr id="44037" name="Picture 5" descr="C:\Users\Home\Desktop\Новая папка\IMG_1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6093" y="3429000"/>
            <a:ext cx="4037907" cy="314324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Home\Desktop\ghllcudmxh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777" y="508106"/>
            <a:ext cx="6609495" cy="456396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4929188"/>
            <a:ext cx="7272338" cy="1357312"/>
          </a:xfrm>
        </p:spPr>
        <p:txBody>
          <a:bodyPr/>
          <a:lstStyle/>
          <a:p>
            <a:r>
              <a:rPr lang="ru-RU" b="1" i="1" dirty="0" smtClean="0"/>
              <a:t>Спасибо за внимание</a:t>
            </a:r>
            <a:endParaRPr lang="ru-RU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5720" y="2130425"/>
            <a:ext cx="7486680" cy="1470025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Цели: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- обобщать знания детей о декоративно - прикладном искусстве; </a:t>
            </a:r>
            <a:br>
              <a:rPr lang="ru-RU" sz="2800" dirty="0" smtClean="0"/>
            </a:br>
            <a:r>
              <a:rPr lang="ru-RU" sz="2800" dirty="0" smtClean="0"/>
              <a:t>- развивать у детей познавательный интерес к </a:t>
            </a:r>
            <a:r>
              <a:rPr lang="ru-RU" sz="2800" dirty="0" smtClean="0"/>
              <a:t> </a:t>
            </a:r>
            <a:r>
              <a:rPr lang="ru-RU" sz="2800" dirty="0" smtClean="0"/>
              <a:t>                                              </a:t>
            </a:r>
            <a:r>
              <a:rPr lang="ru-RU" sz="2800" dirty="0" smtClean="0"/>
              <a:t>народному </a:t>
            </a:r>
            <a:r>
              <a:rPr lang="ru-RU" sz="2800" dirty="0" smtClean="0"/>
              <a:t>творчеству; </a:t>
            </a:r>
            <a:br>
              <a:rPr lang="ru-RU" sz="2800" dirty="0" smtClean="0"/>
            </a:br>
            <a:r>
              <a:rPr lang="ru-RU" sz="2800" dirty="0" smtClean="0"/>
              <a:t>- обобщить результаты коллективной творческой деятельности детей, педагогов 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28625"/>
            <a:ext cx="8929688" cy="607218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200" b="1" dirty="0" smtClean="0"/>
              <a:t>Задачи: </a:t>
            </a:r>
          </a:p>
          <a:p>
            <a:pPr>
              <a:buNone/>
            </a:pPr>
            <a:r>
              <a:rPr lang="ru-RU" sz="4200" dirty="0" smtClean="0"/>
              <a:t>Образовательные:</a:t>
            </a:r>
          </a:p>
          <a:p>
            <a:pPr>
              <a:buNone/>
            </a:pPr>
            <a:r>
              <a:rPr lang="ru-RU" sz="4200" dirty="0" smtClean="0"/>
              <a:t>- </a:t>
            </a:r>
            <a:r>
              <a:rPr lang="ru-RU" sz="4200" dirty="0" smtClean="0"/>
              <a:t>продолжать знакомство с  народными промыслами Ульяновска и области; </a:t>
            </a:r>
          </a:p>
          <a:p>
            <a:pPr>
              <a:buNone/>
            </a:pPr>
            <a:r>
              <a:rPr lang="ru-RU" sz="4200" dirty="0" smtClean="0"/>
              <a:t>- вызвать интерес у детей к народному творчеству;</a:t>
            </a:r>
          </a:p>
          <a:p>
            <a:pPr>
              <a:buNone/>
            </a:pPr>
            <a:r>
              <a:rPr lang="ru-RU" sz="4200" dirty="0" smtClean="0"/>
              <a:t> Воспитательные: </a:t>
            </a:r>
          </a:p>
          <a:p>
            <a:pPr>
              <a:buNone/>
            </a:pPr>
            <a:r>
              <a:rPr lang="ru-RU" sz="4200" dirty="0" smtClean="0"/>
              <a:t>- воспитывать у детей любовь к народному прикладному искусству; </a:t>
            </a:r>
          </a:p>
          <a:p>
            <a:pPr>
              <a:buNone/>
            </a:pPr>
            <a:r>
              <a:rPr lang="ru-RU" sz="4200" dirty="0" smtClean="0"/>
              <a:t>- воспитывать любовь к народному творчеству;</a:t>
            </a:r>
          </a:p>
          <a:p>
            <a:pPr>
              <a:buNone/>
            </a:pPr>
            <a:r>
              <a:rPr lang="ru-RU" sz="4200" dirty="0" smtClean="0"/>
              <a:t> - воспитывать уважение к работе народных мастеров;</a:t>
            </a:r>
          </a:p>
          <a:p>
            <a:pPr>
              <a:buNone/>
            </a:pPr>
            <a:r>
              <a:rPr lang="ru-RU" sz="4200" dirty="0" smtClean="0"/>
              <a:t> - воспитывать эстетические и этические чувства, любознательность.</a:t>
            </a:r>
          </a:p>
          <a:p>
            <a:pPr>
              <a:buNone/>
            </a:pPr>
            <a:r>
              <a:rPr lang="ru-RU" sz="4200" dirty="0" smtClean="0"/>
              <a:t> Развивающие:</a:t>
            </a:r>
          </a:p>
          <a:p>
            <a:pPr>
              <a:buNone/>
            </a:pPr>
            <a:r>
              <a:rPr lang="ru-RU" sz="4200" dirty="0" smtClean="0"/>
              <a:t> - развивать познавательную активность детей; </a:t>
            </a:r>
          </a:p>
          <a:p>
            <a:pPr>
              <a:buNone/>
            </a:pPr>
            <a:r>
              <a:rPr lang="ru-RU" sz="4200" dirty="0" smtClean="0"/>
              <a:t>- развивать чувство цвета, композиционные умения; </a:t>
            </a:r>
          </a:p>
          <a:p>
            <a:pPr>
              <a:buNone/>
            </a:pPr>
            <a:r>
              <a:rPr lang="ru-RU" sz="4200" dirty="0" smtClean="0"/>
              <a:t>- развивать внимание, мышление, творческое воображение, зрительную память, умение анализировать; </a:t>
            </a:r>
          </a:p>
          <a:p>
            <a:pPr>
              <a:buNone/>
            </a:pPr>
            <a:r>
              <a:rPr lang="ru-RU" sz="4200" dirty="0" smtClean="0"/>
              <a:t>- активизировать словарь по теме.</a:t>
            </a:r>
            <a:br>
              <a:rPr lang="ru-RU" sz="4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vviedienskiie-prostory-putievoditiel-po-tierien-ghul-skomu-raionu-ul-ianovskoi-oblasti_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73822"/>
            <a:ext cx="6929486" cy="6121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57166"/>
            <a:ext cx="8358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 незапамятных времен керамические изделия служили человеку. Повсюду, где имелись природные запасы глины, пригодной для обработки, мастера-гончары создавали разнообразные по форме и декору горшки, миски, кувшины, блюда, фляги и многие другие предметы, необходимые в быту. Гончарство было наиболее распространённым видом народного творчества в </a:t>
            </a:r>
            <a:r>
              <a:rPr lang="ru-RU" sz="2400" dirty="0" err="1" smtClean="0"/>
              <a:t>Симбирской</a:t>
            </a:r>
            <a:r>
              <a:rPr lang="ru-RU" sz="2400" dirty="0" smtClean="0"/>
              <a:t> губернии. В крестьянском быту обязательно были русская печь, ухват и глиняные горшки. Без этой посуды не могла обойтись ни одна семья.  Удивительно, но как человечество ни продвинулось вперед, а ничего полезнее посуды из чугуна, глины, стекла и дерева не придумало.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71481"/>
            <a:ext cx="7715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Одним из самых известных центров гончарства было село Сухой Карсун. Промысел сложился в начале XIX века. Во второй половине XIX века в селе существовало уже более ста гончарных мастерских. </a:t>
            </a:r>
            <a:r>
              <a:rPr lang="ru-RU" sz="2400" dirty="0" err="1" smtClean="0"/>
              <a:t>Сухокарсунские</a:t>
            </a:r>
            <a:r>
              <a:rPr lang="ru-RU" sz="2400" dirty="0" smtClean="0"/>
              <a:t> мастера делали </a:t>
            </a:r>
            <a:r>
              <a:rPr lang="ru-RU" sz="2400" dirty="0" err="1" smtClean="0"/>
              <a:t>квашенки</a:t>
            </a:r>
            <a:r>
              <a:rPr lang="ru-RU" sz="2400" dirty="0" smtClean="0"/>
              <a:t>, горшки, корчаги, сковороды-«</a:t>
            </a:r>
            <a:r>
              <a:rPr lang="ru-RU" sz="2400" dirty="0" err="1" smtClean="0"/>
              <a:t>жарехи</a:t>
            </a:r>
            <a:r>
              <a:rPr lang="ru-RU" sz="2400" dirty="0" smtClean="0"/>
              <a:t>», рукомойники, </a:t>
            </a:r>
            <a:r>
              <a:rPr lang="ru-RU" sz="2400" dirty="0" err="1" smtClean="0"/>
              <a:t>балакири</a:t>
            </a:r>
            <a:r>
              <a:rPr lang="ru-RU" sz="2400" dirty="0" smtClean="0"/>
              <a:t> (крынки для молока оригинальной формы – с низким туловом и узкой горловиной), кувшины, тарелки, тазы, печные трубы. По заключению специалистов Московского НИИ художественной промышленности, изделия гончарного промысла села Сухой Карсун признаны уникальными и являются самобытным местным сувениром.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РИНКИ И МУТОВК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7" y="214290"/>
            <a:ext cx="40719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ВАШНИ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21484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ОРЧАГИ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9" y="3857628"/>
            <a:ext cx="45005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ОРШОК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714752"/>
            <a:ext cx="27146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156</TotalTime>
  <Words>624</Words>
  <PresentationFormat>Экран (4:3)</PresentationFormat>
  <Paragraphs>35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Ремесла Ульяновской области</vt:lpstr>
      <vt:lpstr>Слайд 2</vt:lpstr>
      <vt:lpstr>Актуальность темы Родина, Отечество.…В корнях этих слов близкие каждому образы: мать и отец, родители, те, кто дает жизнь новому существу. Воспитание чувства патриотизма у дошкольников –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 В последние годы идет переосмысление сущности патриотического воспитания: идея воспитания патриотизма и гражданственности, приобретая все большее общественное значение, становится задачей государственной важности. Современные исследователи в качестве основополагающего фактора интеграции социальных и педагогических условий в патриотическом и гражданском воспитании дошкольников рассматривают национально-регио-нальный компонент. При этом акцент делается на воспитание любви к родному дому, природе, культуре малой Родины. Знакомство детей с родным краем: с историко-культурными, национальными, географическими, природными особенностями формирует у них такие черты характера, которые помогут им стать патриотом и гражданином своей Родины. Ведь, яркие впечатления о родной природе, об истории родного края, полученные в детстве, нередко остаются в памяти человека на всю жизнь.              </vt:lpstr>
      <vt:lpstr>Цели:  - обобщать знания детей о декоративно - прикладном искусстве;  - развивать у детей познавательный интерес к                                                народному творчеству;  - обобщить результаты коллективной творческой деятельности детей, педагогов 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Карсунская фабрика художественного ткачества всегда работала в тесном контакте с НИИ художественной промышленности. Разнообразная продукция фабрики — скатерти, коврики, покрывала, накидки на кресло, салфетки, полотенца, портьеры сохраняет традиции художественного ткачества средней полосы России, которое отличается по характеру узоров от ткачества других регионов. Так, если краски северных и западных районов страны выдержаны в легких, приглушенных тонах, то колорит изделий средней полосы отличается разнообразием, контрастностью цвета и сочетаний.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Симбирцит — камень поистине уникальный, его исключительность заключается в том, что найти его можно только в Ульяновской области. Кстати, по этой причине этот минерал и получил свое название. Прежнее имя Ульяновска — Симбирск. </vt:lpstr>
      <vt:lpstr>Слайд 30</vt:lpstr>
      <vt:lpstr>Слайд 31</vt:lpstr>
      <vt:lpstr>Слайд 32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Ремесла Ульяновской области</dc:title>
  <dc:creator>Home</dc:creator>
  <cp:lastModifiedBy>Home</cp:lastModifiedBy>
  <cp:revision>19</cp:revision>
  <dcterms:created xsi:type="dcterms:W3CDTF">2018-04-22T06:56:14Z</dcterms:created>
  <dcterms:modified xsi:type="dcterms:W3CDTF">2018-04-26T13:49:56Z</dcterms:modified>
</cp:coreProperties>
</file>